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83" r:id="rId2"/>
    <p:sldId id="259" r:id="rId3"/>
    <p:sldId id="260" r:id="rId4"/>
    <p:sldId id="266" r:id="rId5"/>
    <p:sldId id="263" r:id="rId6"/>
    <p:sldId id="261" r:id="rId7"/>
    <p:sldId id="262" r:id="rId8"/>
    <p:sldId id="264" r:id="rId9"/>
    <p:sldId id="265" r:id="rId10"/>
    <p:sldId id="267" r:id="rId11"/>
    <p:sldId id="268" r:id="rId12"/>
    <p:sldId id="269" r:id="rId13"/>
    <p:sldId id="270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7321" autoAdjust="0"/>
  </p:normalViewPr>
  <p:slideViewPr>
    <p:cSldViewPr snapToGrid="0">
      <p:cViewPr varScale="1">
        <p:scale>
          <a:sx n="88" d="100"/>
          <a:sy n="88" d="100"/>
        </p:scale>
        <p:origin x="6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6FC0A-630D-4983-AF12-C7914BF54B4C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06D22B-BEDA-4F0C-801E-0D5C918B05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72831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multinomial form of Naive Bayes was used because we are dealing with a multi-class, multi-experiment problem, and we are using word frequency (discrete) to determine our predictors.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TF-IDF looks at relative frequency and penalizes very common words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6D22B-BEDA-4F0C-801E-0D5C918B05CF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00958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6D22B-BEDA-4F0C-801E-0D5C918B05CF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97723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err="1"/>
              <a:t>cvec_params</a:t>
            </a:r>
            <a:r>
              <a:rPr lang="en-SG" dirty="0"/>
              <a:t> = {</a:t>
            </a:r>
          </a:p>
          <a:p>
            <a:r>
              <a:rPr lang="en-SG" dirty="0"/>
              <a:t>    '</a:t>
            </a:r>
            <a:r>
              <a:rPr lang="en-SG" dirty="0" err="1"/>
              <a:t>cvec</a:t>
            </a:r>
            <a:r>
              <a:rPr lang="en-SG" dirty="0"/>
              <a:t>__</a:t>
            </a:r>
            <a:r>
              <a:rPr lang="en-SG" dirty="0" err="1"/>
              <a:t>max_features</a:t>
            </a:r>
            <a:r>
              <a:rPr lang="en-SG" dirty="0"/>
              <a:t>': [1000, 1500, 2000, 2500, 3000, 3500],</a:t>
            </a:r>
          </a:p>
          <a:p>
            <a:r>
              <a:rPr lang="en-SG" dirty="0"/>
              <a:t>    '</a:t>
            </a:r>
            <a:r>
              <a:rPr lang="en-SG" dirty="0" err="1"/>
              <a:t>cvec</a:t>
            </a:r>
            <a:r>
              <a:rPr lang="en-SG" dirty="0"/>
              <a:t>__</a:t>
            </a:r>
            <a:r>
              <a:rPr lang="en-SG" dirty="0" err="1"/>
              <a:t>min_df</a:t>
            </a:r>
            <a:r>
              <a:rPr lang="en-SG" dirty="0"/>
              <a:t>': [2, 3],</a:t>
            </a:r>
          </a:p>
          <a:p>
            <a:r>
              <a:rPr lang="en-SG" dirty="0"/>
              <a:t>    '</a:t>
            </a:r>
            <a:r>
              <a:rPr lang="en-SG" dirty="0" err="1"/>
              <a:t>cvec</a:t>
            </a:r>
            <a:r>
              <a:rPr lang="en-SG" dirty="0"/>
              <a:t>__</a:t>
            </a:r>
            <a:r>
              <a:rPr lang="en-SG" dirty="0" err="1"/>
              <a:t>ngram_range</a:t>
            </a:r>
            <a:r>
              <a:rPr lang="en-SG" dirty="0"/>
              <a:t>': [(1,1), (1,2), (1,3)]</a:t>
            </a:r>
          </a:p>
          <a:p>
            <a:r>
              <a:rPr lang="en-SG" dirty="0"/>
              <a:t>               }</a:t>
            </a:r>
          </a:p>
          <a:p>
            <a:endParaRPr lang="en-SG" dirty="0"/>
          </a:p>
          <a:p>
            <a:r>
              <a:rPr lang="en-SG" dirty="0" err="1"/>
              <a:t>tfidf_params</a:t>
            </a:r>
            <a:r>
              <a:rPr lang="en-SG" dirty="0"/>
              <a:t> = {</a:t>
            </a:r>
          </a:p>
          <a:p>
            <a:r>
              <a:rPr lang="en-SG" dirty="0"/>
              <a:t>    '</a:t>
            </a:r>
            <a:r>
              <a:rPr lang="en-SG" dirty="0" err="1"/>
              <a:t>tfidf</a:t>
            </a:r>
            <a:r>
              <a:rPr lang="en-SG" dirty="0"/>
              <a:t>__</a:t>
            </a:r>
            <a:r>
              <a:rPr lang="en-SG" dirty="0" err="1"/>
              <a:t>max_features</a:t>
            </a:r>
            <a:r>
              <a:rPr lang="en-SG" dirty="0"/>
              <a:t>': [1000, 1500, 2000, 2500, 3000, 3500],</a:t>
            </a:r>
          </a:p>
          <a:p>
            <a:r>
              <a:rPr lang="en-SG" dirty="0"/>
              <a:t>    '</a:t>
            </a:r>
            <a:r>
              <a:rPr lang="en-SG" dirty="0" err="1"/>
              <a:t>tfidf</a:t>
            </a:r>
            <a:r>
              <a:rPr lang="en-SG" dirty="0"/>
              <a:t>__</a:t>
            </a:r>
            <a:r>
              <a:rPr lang="en-SG" dirty="0" err="1"/>
              <a:t>min_df</a:t>
            </a:r>
            <a:r>
              <a:rPr lang="en-SG" dirty="0"/>
              <a:t>': [2, 3],</a:t>
            </a:r>
          </a:p>
          <a:p>
            <a:r>
              <a:rPr lang="en-SG" dirty="0"/>
              <a:t>    '</a:t>
            </a:r>
            <a:r>
              <a:rPr lang="en-SG" dirty="0" err="1"/>
              <a:t>tfidf</a:t>
            </a:r>
            <a:r>
              <a:rPr lang="en-SG" dirty="0"/>
              <a:t>__</a:t>
            </a:r>
            <a:r>
              <a:rPr lang="en-SG" dirty="0" err="1"/>
              <a:t>ngram_range</a:t>
            </a:r>
            <a:r>
              <a:rPr lang="en-SG" dirty="0"/>
              <a:t>': [(1,1), (1,2), (1,3)]</a:t>
            </a:r>
          </a:p>
          <a:p>
            <a:r>
              <a:rPr lang="en-SG" dirty="0"/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6D22B-BEDA-4F0C-801E-0D5C918B05CF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01687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 err="1"/>
              <a:t>lr_params</a:t>
            </a:r>
            <a:r>
              <a:rPr lang="en-SG" dirty="0"/>
              <a:t> = {</a:t>
            </a:r>
          </a:p>
          <a:p>
            <a:r>
              <a:rPr lang="en-SG" dirty="0"/>
              <a:t>  'penalty':['l1','l2'],</a:t>
            </a:r>
          </a:p>
          <a:p>
            <a:r>
              <a:rPr lang="en-SG" dirty="0"/>
              <a:t>  'solver':['</a:t>
            </a:r>
            <a:r>
              <a:rPr lang="en-SG" dirty="0" err="1"/>
              <a:t>liblinear</a:t>
            </a:r>
            <a:r>
              <a:rPr lang="en-SG" dirty="0"/>
              <a:t>'],</a:t>
            </a:r>
          </a:p>
          <a:p>
            <a:r>
              <a:rPr lang="en-SG" dirty="0"/>
              <a:t>  'C':</a:t>
            </a:r>
            <a:r>
              <a:rPr lang="en-SG" dirty="0" err="1"/>
              <a:t>np.logspace</a:t>
            </a:r>
            <a:r>
              <a:rPr lang="en-SG" dirty="0"/>
              <a:t>(-5,0,100)</a:t>
            </a:r>
          </a:p>
          <a:p>
            <a:r>
              <a:rPr lang="en-SG" dirty="0"/>
              <a:t>      }</a:t>
            </a:r>
            <a:br>
              <a:rPr lang="en-SG" dirty="0"/>
            </a:br>
            <a:endParaRPr lang="en-SG" dirty="0"/>
          </a:p>
          <a:p>
            <a:r>
              <a:rPr lang="en-SG" dirty="0" err="1"/>
              <a:t>mnb_params</a:t>
            </a:r>
            <a:r>
              <a:rPr lang="en-SG" dirty="0"/>
              <a:t> = {</a:t>
            </a:r>
          </a:p>
          <a:p>
            <a:r>
              <a:rPr lang="en-SG" dirty="0"/>
              <a:t>  'alpha': </a:t>
            </a:r>
            <a:r>
              <a:rPr lang="en-SG" dirty="0" err="1"/>
              <a:t>np.linspace</a:t>
            </a:r>
            <a:r>
              <a:rPr lang="en-SG" dirty="0"/>
              <a:t>(0.5, 1.5, 2),</a:t>
            </a:r>
          </a:p>
          <a:p>
            <a:r>
              <a:rPr lang="en-SG" dirty="0"/>
              <a:t>  '</a:t>
            </a:r>
            <a:r>
              <a:rPr lang="en-SG" dirty="0" err="1"/>
              <a:t>fit_prior</a:t>
            </a:r>
            <a:r>
              <a:rPr lang="en-SG" dirty="0"/>
              <a:t>': [True, False]</a:t>
            </a:r>
          </a:p>
          <a:p>
            <a:r>
              <a:rPr lang="en-SG" dirty="0"/>
              <a:t>      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6D22B-BEDA-4F0C-801E-0D5C918B05CF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65847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 'rf__</a:t>
            </a:r>
            <a:r>
              <a:rPr lang="en-SG" dirty="0" err="1"/>
              <a:t>n_estimators</a:t>
            </a:r>
            <a:r>
              <a:rPr lang="en-SG" dirty="0"/>
              <a:t>': [100, 150, 200],</a:t>
            </a:r>
          </a:p>
          <a:p>
            <a:r>
              <a:rPr lang="en-SG" dirty="0"/>
              <a:t>    'rf__</a:t>
            </a:r>
            <a:r>
              <a:rPr lang="en-SG" dirty="0" err="1"/>
              <a:t>max_depth</a:t>
            </a:r>
            <a:r>
              <a:rPr lang="en-SG" dirty="0"/>
              <a:t>': [None, 1, 2, 3, 4, 5],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6D22B-BEDA-4F0C-801E-0D5C918B05CF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36309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CVEC, hyper-tuned LR and MNB tend to overfit to a smaller extent than their respective models with default hyper-parameters.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might also be able to infer that reducing our features (by setting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max_depth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for CVEC has also helped to reduce overfitting.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 with TF-IDF, hyper-tuned models don't necessarily do better than models with default hyper-parameters.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Random Forest was supposedly the solution to reduce the overfitting tendency of Decision Trees, but how much 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RF_tuned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model overfit, it seems to not perform as well as other models.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CVEC, our hyper-tuned MNB was the best model giving us the highest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X_val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score, as well as the smallest overfit value.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TF-IDF, the results are again quite mixed. For instance, LR_1 (untuned) gave us the highest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X_val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score but it was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LR_tuned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gave us the smallest overfit value.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Overall,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MNB_tuned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provided the best results: the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CVEC_X_val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score was the highest of all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X_val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scores, and the corresponding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CVEC_overfit_diff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score was also the smallest in the table.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6D22B-BEDA-4F0C-801E-0D5C918B05CF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03919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06D22B-BEDA-4F0C-801E-0D5C918B05CF}" type="slidenum">
              <a:rPr lang="en-SG" smtClean="0"/>
              <a:t>23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58911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5E824-B530-4E3A-9AF8-D115E0DC39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/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0D362E-4EBC-4D8B-B33F-2846E6D70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90CA2-3A68-4220-B11A-CE1C8B5AC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E5842-4154-4727-9C84-4CCE170F4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CF31D-CD69-4CD6-BD00-297024977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00915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9D1F7-AFF3-49E8-ACD3-26320DBA4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A4B6A-5545-4A69-BB48-280F801196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71E66-E38E-4C7A-BA16-D977BCBC3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B8DB2-B1DE-4A57-B6AE-11D03B438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BE469-3B10-404B-AA30-C00374C44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10224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4F07AF-CCC4-4ADD-A322-A88942C655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68CE3-7BE7-41EA-9798-B6BBEFEC6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C5C10-A4AE-46EE-A96B-6AD42FBC8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E3C37-3779-4983-B562-8F0FF4B71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64F30-C991-44C5-96CF-037490A94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32325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B37FC-8189-48A4-8824-DE9FD45E7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63B18-BCEF-4CDA-A0F2-EFC2DF6A7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BFE4C-4CCE-4E72-B423-AFCE34CB9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7C2FD-6A8B-4707-9A62-3B3315610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40F1D-DFC8-496B-8118-40A05EAA0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24929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ED91F-AADB-4E92-B6DE-2CCF6AF4A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66B91-2F94-4335-BAF9-5542B833C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5767F-891B-4105-B916-45E84C15F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93D81-BC32-43AF-B142-0BDE817C4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ECFAE9-B015-46F3-92B6-B47504C85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13911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CA34C-ADF7-4809-92AC-BD3F4D71A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B4DB9-DA55-458C-A5B6-BF1166F4D4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90AC43-9A32-4B05-AA8A-33E0BF5E71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D1BF62-284B-4B8D-B49E-3778B045A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72E948-6A7C-45C7-B1C3-8AB062B48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56134-A51B-46F7-95B1-FA0D31A66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2693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493EC-2419-4516-9011-7E7CBD54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22B1B-EDF8-4FCA-B2BA-3579E50F5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E2935-DD37-4A3C-AB42-403C612C7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717FEA-2149-4991-B6FE-0058407FF0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15E49-8FA5-4BFC-AAEF-94FA9F9A3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18BD2E-0C4A-4C67-ADB5-E8F576ACB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E3CE2-6FFE-415E-89D8-F770278D5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574F93-474D-4A90-815B-32A554922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38899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D3E76-9D09-40BF-A362-C25DD48D0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192647-1040-4AF8-AAFA-A22A85BDA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4DA7CC-4656-43C5-9C10-7489F717F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AD2AB-9F2B-41BB-BA23-31D504020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71588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9565B5-BE13-4A85-91ED-8EDF82FFE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BF48AF-E709-448D-A254-48557DE84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0A7C64-92D8-4638-84C1-9D232F09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0931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2A83A-2937-432F-B675-1C9E971F3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5C9B4-2284-4977-AEB5-9370FE308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7A6FC0-7960-4D79-9FEC-AA6ADEB30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F6898A-8BF9-480C-B150-C65C6F57A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D55C31-5D78-4EF4-8B8C-B755CBAF3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32CB99-0524-46F6-86E3-E7A41F27B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9102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345F5-42DB-4F85-8ABA-8BF3817DF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E9AC6C-F499-411C-8786-39B668E52B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CB6F82-61F0-4C8B-9F1F-1599F810A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D68A29-D4D7-426D-9991-B0BD7AD29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DF1DB-2ECE-4986-8500-072241E25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211C71-68F4-41FE-8640-8A2CD6D9A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2203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pxhere.com/en/photo/542750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2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PastelsSmooth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rcRect/>
          <a:tile tx="0" ty="0" sx="9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8124E2-7976-417A-AE97-0FF8C75FF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17678-34DE-4F65-AAD5-4C023717C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F7D19-54C9-48AD-A3EA-34C913BEF5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F0635-386E-42B8-81A8-852FA5C2DE23}" type="datetimeFigureOut">
              <a:rPr lang="en-SG" smtClean="0"/>
              <a:t>25/10/2019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E841C-3DC6-40DC-AB56-6A1B0B09FE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8045C-E0DE-4584-AFAA-319008DF74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52360-0507-4551-9F31-B7BD7A7276C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3436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51C4D-C479-403C-BBBD-021045C72B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Wine vs Whisky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CD7A90-6804-4C55-9667-F59A0C1413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en-SG" dirty="0"/>
              <a:t>Chenyze</a:t>
            </a:r>
          </a:p>
        </p:txBody>
      </p:sp>
    </p:spTree>
    <p:extLst>
      <p:ext uri="{BB962C8B-B14F-4D97-AF65-F5344CB8AC3E}">
        <p14:creationId xmlns:p14="http://schemas.microsoft.com/office/powerpoint/2010/main" val="3244714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35C2F-8B07-4ADD-9214-009217A92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SG" dirty="0" err="1"/>
              <a:t>Modeling</a:t>
            </a:r>
            <a:r>
              <a:rPr lang="en-SG" dirty="0"/>
              <a:t> Iteration 1</a:t>
            </a:r>
            <a:r>
              <a:rPr lang="en-SG" sz="4400" dirty="0"/>
              <a:t>: 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DCA77E-A30E-4390-BE02-6F336BED5E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7041199"/>
              </p:ext>
            </p:extLst>
          </p:nvPr>
        </p:nvGraphicFramePr>
        <p:xfrm>
          <a:off x="609600" y="2815568"/>
          <a:ext cx="10744200" cy="2041557"/>
        </p:xfrm>
        <a:graphic>
          <a:graphicData uri="http://schemas.openxmlformats.org/drawingml/2006/table">
            <a:tbl>
              <a:tblPr firstRow="1" bandRow="1"/>
              <a:tblGrid>
                <a:gridCol w="1129836">
                  <a:extLst>
                    <a:ext uri="{9D8B030D-6E8A-4147-A177-3AD203B41FA5}">
                      <a16:colId xmlns:a16="http://schemas.microsoft.com/office/drawing/2014/main" val="3543203048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618067596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764785333"/>
                    </a:ext>
                  </a:extLst>
                </a:gridCol>
                <a:gridCol w="1821155">
                  <a:extLst>
                    <a:ext uri="{9D8B030D-6E8A-4147-A177-3AD203B41FA5}">
                      <a16:colId xmlns:a16="http://schemas.microsoft.com/office/drawing/2014/main" val="3797788995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3607823263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2008572268"/>
                    </a:ext>
                  </a:extLst>
                </a:gridCol>
                <a:gridCol w="1822605">
                  <a:extLst>
                    <a:ext uri="{9D8B030D-6E8A-4147-A177-3AD203B41FA5}">
                      <a16:colId xmlns:a16="http://schemas.microsoft.com/office/drawing/2014/main" val="3346397499"/>
                    </a:ext>
                  </a:extLst>
                </a:gridCol>
              </a:tblGrid>
              <a:tr h="399426"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2000" b="1" i="0" u="none" strike="noStrike" dirty="0">
                          <a:effectLst/>
                          <a:latin typeface="Arial" panose="020B0604020202020204" pitchFamily="34" charset="0"/>
                        </a:rPr>
                        <a:t>CVEC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2000" b="1" i="0" u="none" strike="noStrike" dirty="0">
                          <a:effectLst/>
                          <a:latin typeface="Arial" panose="020B0604020202020204" pitchFamily="34" charset="0"/>
                        </a:rPr>
                        <a:t>TFIDF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2701725"/>
                  </a:ext>
                </a:extLst>
              </a:tr>
              <a:tr h="39942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>
                          <a:effectLst/>
                          <a:latin typeface="Arial" panose="020B0604020202020204" pitchFamily="34" charset="0"/>
                        </a:rPr>
                        <a:t>Model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X_train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X_val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>
                          <a:effectLst/>
                          <a:latin typeface="Arial" panose="020B0604020202020204" pitchFamily="34" charset="0"/>
                        </a:rPr>
                        <a:t>overfit diff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X_train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X_val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>
                          <a:effectLst/>
                          <a:latin typeface="Arial" panose="020B0604020202020204" pitchFamily="34" charset="0"/>
                        </a:rPr>
                        <a:t>overfit diff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5050425"/>
                  </a:ext>
                </a:extLst>
              </a:tr>
              <a:tr h="443411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 err="1">
                          <a:effectLst/>
                          <a:latin typeface="Arial" panose="020B0604020202020204" pitchFamily="34" charset="0"/>
                        </a:rPr>
                        <a:t>LR_def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0.994417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0.901674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0.0927437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0.988137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0.91841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0.0697267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EE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3535"/>
                  </a:ext>
                </a:extLst>
              </a:tr>
              <a:tr h="799294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 err="1">
                          <a:effectLst/>
                          <a:latin typeface="Arial" panose="020B0604020202020204" pitchFamily="34" charset="0"/>
                        </a:rPr>
                        <a:t>MNB_def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>
                          <a:effectLst/>
                          <a:latin typeface="Arial" panose="020B0604020202020204" pitchFamily="34" charset="0"/>
                        </a:rPr>
                        <a:t>0.972784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0.905858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0.0669266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EE9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0.976274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0.903766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0.0725079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0115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4019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48DDA-2AB9-46BB-B8E4-8B6F15AA5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Modeling</a:t>
            </a:r>
            <a:r>
              <a:rPr lang="en-SG" dirty="0"/>
              <a:t> iteration 2: things to refine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57E8B-EE3A-402E-B368-C3D06B6FD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EDA and Pre-processing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Use </a:t>
            </a:r>
            <a:r>
              <a:rPr lang="en-US" dirty="0" err="1"/>
              <a:t>SpaCy</a:t>
            </a:r>
            <a:r>
              <a:rPr lang="en-US" dirty="0"/>
              <a:t> to lemmatize and tokenize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Use </a:t>
            </a:r>
            <a:r>
              <a:rPr lang="en-US" dirty="0" err="1"/>
              <a:t>GridSeach</a:t>
            </a:r>
            <a:r>
              <a:rPr lang="en-US" dirty="0"/>
              <a:t> to tune </a:t>
            </a:r>
            <a:r>
              <a:rPr lang="en-US" dirty="0" err="1"/>
              <a:t>CountVectorizer</a:t>
            </a:r>
            <a:r>
              <a:rPr lang="en-US" dirty="0"/>
              <a:t> and TF-IDF on</a:t>
            </a:r>
          </a:p>
          <a:p>
            <a:r>
              <a:rPr lang="en-US" dirty="0"/>
              <a:t>`</a:t>
            </a:r>
            <a:r>
              <a:rPr lang="en-US" dirty="0" err="1"/>
              <a:t>max_features</a:t>
            </a:r>
            <a:r>
              <a:rPr lang="en-US" dirty="0"/>
              <a:t>`</a:t>
            </a:r>
          </a:p>
          <a:p>
            <a:r>
              <a:rPr lang="en-US" dirty="0"/>
              <a:t>`</a:t>
            </a:r>
            <a:r>
              <a:rPr lang="en-US" dirty="0" err="1"/>
              <a:t>min_df</a:t>
            </a:r>
            <a:r>
              <a:rPr lang="en-US" dirty="0"/>
              <a:t>` (but not `</a:t>
            </a:r>
            <a:r>
              <a:rPr lang="en-US" dirty="0" err="1"/>
              <a:t>max_df</a:t>
            </a:r>
            <a:r>
              <a:rPr lang="en-US" dirty="0"/>
              <a:t>`)</a:t>
            </a:r>
          </a:p>
          <a:p>
            <a:r>
              <a:rPr lang="en-US" dirty="0"/>
              <a:t>`</a:t>
            </a:r>
            <a:r>
              <a:rPr lang="en-US" dirty="0" err="1"/>
              <a:t>ngram_range</a:t>
            </a:r>
            <a:r>
              <a:rPr lang="en-US" dirty="0"/>
              <a:t>`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Word clouds to compare subreddits</a:t>
            </a:r>
          </a:p>
          <a:p>
            <a:pPr marL="0" indent="0">
              <a:buNone/>
            </a:pPr>
            <a:r>
              <a:rPr lang="en-US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682904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48DDA-2AB9-46BB-B8E4-8B6F15AA5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Modeling</a:t>
            </a:r>
            <a:r>
              <a:rPr lang="en-SG" dirty="0"/>
              <a:t> iteration 2: things to refine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57E8B-EE3A-402E-B368-C3D06B6FD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Modeling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 err="1"/>
              <a:t>GridSearch</a:t>
            </a:r>
            <a:r>
              <a:rPr lang="en-US" dirty="0"/>
              <a:t> to tune hyper-parameters for classifiers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Compare classification models</a:t>
            </a:r>
          </a:p>
          <a:p>
            <a:r>
              <a:rPr lang="en-US" dirty="0"/>
              <a:t>Logistic Regression</a:t>
            </a:r>
          </a:p>
          <a:p>
            <a:r>
              <a:rPr lang="en-US" dirty="0"/>
              <a:t>Multinomial Naive Bayes</a:t>
            </a:r>
          </a:p>
          <a:p>
            <a:r>
              <a:rPr lang="en-US" dirty="0"/>
              <a:t>Random Forest Classifier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864833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09C7E4B-D49C-44E2-8F9E-A5DB37E0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r/whisky – based on all words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728FEBBB-FD3F-4A55-A330-643C9EED67C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80"/>
          <a:stretch/>
        </p:blipFill>
        <p:spPr bwMode="auto">
          <a:xfrm>
            <a:off x="2222581" y="2285999"/>
            <a:ext cx="7746838" cy="3890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5649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09C7E4B-D49C-44E2-8F9E-A5DB37E0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r/wine – based on all words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C677D35-E9FB-4F55-9D5D-1CDF7E87DD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64"/>
          <a:stretch/>
        </p:blipFill>
        <p:spPr bwMode="auto">
          <a:xfrm>
            <a:off x="2222581" y="2311399"/>
            <a:ext cx="7746838" cy="386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1938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09C7E4B-D49C-44E2-8F9E-A5DB37E0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Combined word cloud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C677D35-E9FB-4F55-9D5D-1CDF7E87DD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64"/>
          <a:stretch/>
        </p:blipFill>
        <p:spPr bwMode="auto">
          <a:xfrm>
            <a:off x="2222581" y="2311399"/>
            <a:ext cx="7746838" cy="386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9F86773C-92B8-47A3-BDA6-1EEC077A93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13"/>
          <a:stretch/>
        </p:blipFill>
        <p:spPr bwMode="auto">
          <a:xfrm>
            <a:off x="1914525" y="2120900"/>
            <a:ext cx="8362950" cy="4056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5501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57E48-049B-4AC5-9098-5A4EFD4F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Modeling</a:t>
            </a:r>
            <a:r>
              <a:rPr lang="en-SG" dirty="0"/>
              <a:t> Iteration 2:Hyper-parameters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97E14-E169-446D-8288-D717E5DB10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Count Vectorizer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495EE-A836-4D0A-A886-B2B8273B95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SG" dirty="0"/>
          </a:p>
          <a:p>
            <a:r>
              <a:rPr lang="en-SG" dirty="0" err="1"/>
              <a:t>cvec</a:t>
            </a:r>
            <a:r>
              <a:rPr lang="en-SG" dirty="0"/>
              <a:t>__</a:t>
            </a:r>
            <a:r>
              <a:rPr lang="en-SG" dirty="0" err="1"/>
              <a:t>max_features</a:t>
            </a:r>
            <a:r>
              <a:rPr lang="en-SG" dirty="0"/>
              <a:t>: 1500</a:t>
            </a:r>
          </a:p>
          <a:p>
            <a:r>
              <a:rPr lang="en-SG" dirty="0" err="1"/>
              <a:t>cvec</a:t>
            </a:r>
            <a:r>
              <a:rPr lang="en-SG" dirty="0"/>
              <a:t>__</a:t>
            </a:r>
            <a:r>
              <a:rPr lang="en-SG" dirty="0" err="1"/>
              <a:t>min_df</a:t>
            </a:r>
            <a:r>
              <a:rPr lang="en-SG" dirty="0"/>
              <a:t>: 2 </a:t>
            </a:r>
          </a:p>
          <a:p>
            <a:r>
              <a:rPr lang="en-SG" dirty="0" err="1"/>
              <a:t>cvec</a:t>
            </a:r>
            <a:r>
              <a:rPr lang="en-SG" dirty="0"/>
              <a:t>__</a:t>
            </a:r>
            <a:r>
              <a:rPr lang="en-SG" dirty="0" err="1"/>
              <a:t>ngram_range</a:t>
            </a:r>
            <a:r>
              <a:rPr lang="en-SG" dirty="0"/>
              <a:t>: (1, 1)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79E85-2C1C-434D-BD6F-7D70676364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SG" sz="2800" dirty="0"/>
              <a:t>TF-IDF</a:t>
            </a:r>
            <a:endParaRPr lang="en-S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03B11-AF52-4072-A6BA-9F320A12A59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SG" dirty="0"/>
          </a:p>
          <a:p>
            <a:r>
              <a:rPr lang="en-SG" dirty="0" err="1"/>
              <a:t>tfidf</a:t>
            </a:r>
            <a:r>
              <a:rPr lang="en-SG" dirty="0"/>
              <a:t>__</a:t>
            </a:r>
            <a:r>
              <a:rPr lang="en-SG" dirty="0" err="1"/>
              <a:t>max_features</a:t>
            </a:r>
            <a:r>
              <a:rPr lang="en-SG" dirty="0"/>
              <a:t>: 1500</a:t>
            </a:r>
          </a:p>
          <a:p>
            <a:r>
              <a:rPr lang="en-SG" dirty="0" err="1"/>
              <a:t>tfidf</a:t>
            </a:r>
            <a:r>
              <a:rPr lang="en-SG" dirty="0"/>
              <a:t>__</a:t>
            </a:r>
            <a:r>
              <a:rPr lang="en-SG" dirty="0" err="1"/>
              <a:t>min_df</a:t>
            </a:r>
            <a:r>
              <a:rPr lang="en-SG" dirty="0"/>
              <a:t>: 3</a:t>
            </a:r>
          </a:p>
          <a:p>
            <a:r>
              <a:rPr lang="en-SG" dirty="0" err="1"/>
              <a:t>tfidf</a:t>
            </a:r>
            <a:r>
              <a:rPr lang="en-SG" dirty="0"/>
              <a:t>__</a:t>
            </a:r>
            <a:r>
              <a:rPr lang="en-SG" dirty="0" err="1"/>
              <a:t>ngram_range</a:t>
            </a:r>
            <a:r>
              <a:rPr lang="en-SG" dirty="0"/>
              <a:t>: (1, 1)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102148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57E48-049B-4AC5-9098-5A4EFD4F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Modeling</a:t>
            </a:r>
            <a:r>
              <a:rPr lang="en-SG" dirty="0"/>
              <a:t> Iteration 2:Hyper-parameters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97E14-E169-446D-8288-D717E5DB10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495EE-A836-4D0A-A886-B2B8273B95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SG" dirty="0"/>
          </a:p>
          <a:p>
            <a:r>
              <a:rPr lang="en-SG" dirty="0"/>
              <a:t>C: 0.1747528400007683</a:t>
            </a:r>
          </a:p>
          <a:p>
            <a:r>
              <a:rPr lang="en-SG" dirty="0"/>
              <a:t>penalty: l2</a:t>
            </a:r>
          </a:p>
          <a:p>
            <a:r>
              <a:rPr lang="en-SG" dirty="0"/>
              <a:t>solver: </a:t>
            </a:r>
            <a:r>
              <a:rPr lang="en-SG" dirty="0" err="1"/>
              <a:t>liblinear</a:t>
            </a:r>
            <a:endParaRPr lang="en-S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79E85-2C1C-434D-BD6F-7D70676364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SG" sz="2800" dirty="0"/>
              <a:t>Multinomial Naïve Bayes</a:t>
            </a:r>
            <a:endParaRPr lang="en-S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03B11-AF52-4072-A6BA-9F320A12A59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SG" dirty="0"/>
          </a:p>
          <a:p>
            <a:r>
              <a:rPr lang="en-SG" dirty="0"/>
              <a:t>alpha: 0.5</a:t>
            </a:r>
          </a:p>
          <a:p>
            <a:r>
              <a:rPr lang="en-SG" dirty="0" err="1"/>
              <a:t>fit_prior</a:t>
            </a:r>
            <a:r>
              <a:rPr lang="en-SG" dirty="0"/>
              <a:t>: False</a:t>
            </a:r>
          </a:p>
        </p:txBody>
      </p:sp>
    </p:spTree>
    <p:extLst>
      <p:ext uri="{BB962C8B-B14F-4D97-AF65-F5344CB8AC3E}">
        <p14:creationId xmlns:p14="http://schemas.microsoft.com/office/powerpoint/2010/main" val="2169043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57E48-049B-4AC5-9098-5A4EFD4F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Modeling</a:t>
            </a:r>
            <a:r>
              <a:rPr lang="en-SG" dirty="0"/>
              <a:t> Iteration 2:Hyper-parameters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97E14-E169-446D-8288-D717E5DB10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Random Forest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495EE-A836-4D0A-A886-B2B8273B95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SG" dirty="0"/>
          </a:p>
          <a:p>
            <a:r>
              <a:rPr lang="en-SG" dirty="0"/>
              <a:t> rf__</a:t>
            </a:r>
            <a:r>
              <a:rPr lang="en-SG" dirty="0" err="1"/>
              <a:t>n_estimators</a:t>
            </a:r>
            <a:r>
              <a:rPr lang="en-SG" dirty="0"/>
              <a:t>: [100, 150, 200]</a:t>
            </a:r>
          </a:p>
          <a:p>
            <a:r>
              <a:rPr lang="en-SG" dirty="0"/>
              <a:t>rf__</a:t>
            </a:r>
            <a:r>
              <a:rPr lang="en-SG" dirty="0" err="1"/>
              <a:t>max_depth</a:t>
            </a:r>
            <a:r>
              <a:rPr lang="en-SG" dirty="0"/>
              <a:t>: [None, 1, 2, 3, 4, 5]</a:t>
            </a:r>
          </a:p>
        </p:txBody>
      </p:sp>
    </p:spTree>
    <p:extLst>
      <p:ext uri="{BB962C8B-B14F-4D97-AF65-F5344CB8AC3E}">
        <p14:creationId xmlns:p14="http://schemas.microsoft.com/office/powerpoint/2010/main" val="4182906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35C2F-8B07-4ADD-9214-009217A92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SG" dirty="0" err="1"/>
              <a:t>Modeling</a:t>
            </a:r>
            <a:r>
              <a:rPr lang="en-SG" dirty="0"/>
              <a:t> Iteration 2</a:t>
            </a:r>
            <a:r>
              <a:rPr lang="en-SG" sz="4400" dirty="0"/>
              <a:t>: 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DCA77E-A30E-4390-BE02-6F336BED5E9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" y="2815568"/>
          <a:ext cx="10744200" cy="2041557"/>
        </p:xfrm>
        <a:graphic>
          <a:graphicData uri="http://schemas.openxmlformats.org/drawingml/2006/table">
            <a:tbl>
              <a:tblPr firstRow="1" bandRow="1"/>
              <a:tblGrid>
                <a:gridCol w="1129836">
                  <a:extLst>
                    <a:ext uri="{9D8B030D-6E8A-4147-A177-3AD203B41FA5}">
                      <a16:colId xmlns:a16="http://schemas.microsoft.com/office/drawing/2014/main" val="3543203048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618067596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764785333"/>
                    </a:ext>
                  </a:extLst>
                </a:gridCol>
                <a:gridCol w="1821155">
                  <a:extLst>
                    <a:ext uri="{9D8B030D-6E8A-4147-A177-3AD203B41FA5}">
                      <a16:colId xmlns:a16="http://schemas.microsoft.com/office/drawing/2014/main" val="3797788995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3607823263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2008572268"/>
                    </a:ext>
                  </a:extLst>
                </a:gridCol>
                <a:gridCol w="1822605">
                  <a:extLst>
                    <a:ext uri="{9D8B030D-6E8A-4147-A177-3AD203B41FA5}">
                      <a16:colId xmlns:a16="http://schemas.microsoft.com/office/drawing/2014/main" val="3346397499"/>
                    </a:ext>
                  </a:extLst>
                </a:gridCol>
              </a:tblGrid>
              <a:tr h="399426">
                <a:tc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2000" b="1" i="0" u="none" strike="noStrike" dirty="0">
                          <a:effectLst/>
                          <a:latin typeface="Arial" panose="020B0604020202020204" pitchFamily="34" charset="0"/>
                        </a:rPr>
                        <a:t>CVEC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2000" b="1" i="0" u="none" strike="noStrike" dirty="0">
                          <a:effectLst/>
                          <a:latin typeface="Arial" panose="020B0604020202020204" pitchFamily="34" charset="0"/>
                        </a:rPr>
                        <a:t>TFIDF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2701725"/>
                  </a:ext>
                </a:extLst>
              </a:tr>
              <a:tr h="39942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>
                          <a:effectLst/>
                          <a:latin typeface="Arial" panose="020B0604020202020204" pitchFamily="34" charset="0"/>
                        </a:rPr>
                        <a:t>Model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X_train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X_val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>
                          <a:effectLst/>
                          <a:latin typeface="Arial" panose="020B0604020202020204" pitchFamily="34" charset="0"/>
                        </a:rPr>
                        <a:t>overfit diff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X_train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X_val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>
                          <a:effectLst/>
                          <a:latin typeface="Arial" panose="020B0604020202020204" pitchFamily="34" charset="0"/>
                        </a:rPr>
                        <a:t>overfit diff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5050425"/>
                  </a:ext>
                </a:extLst>
              </a:tr>
              <a:tr h="443411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 err="1">
                          <a:effectLst/>
                          <a:latin typeface="Arial" panose="020B0604020202020204" pitchFamily="34" charset="0"/>
                        </a:rPr>
                        <a:t>LR_def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0.994417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0.901674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0.0927437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0.988137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0.91841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0.0697267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EE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3535"/>
                  </a:ext>
                </a:extLst>
              </a:tr>
              <a:tr h="799294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 err="1">
                          <a:effectLst/>
                          <a:latin typeface="Arial" panose="020B0604020202020204" pitchFamily="34" charset="0"/>
                        </a:rPr>
                        <a:t>MNB_def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>
                          <a:effectLst/>
                          <a:latin typeface="Arial" panose="020B0604020202020204" pitchFamily="34" charset="0"/>
                        </a:rPr>
                        <a:t>0.972784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0.905858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0.0669266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EE9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0.976274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0.903766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0.0725079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0115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823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67DD-7563-40F3-8FEE-32079F6CC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Why these two subreddits?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4E065-0BD1-4E99-A76A-EB03B0772D2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SG" b="1" dirty="0"/>
              <a:t>Similar enough to be challenging</a:t>
            </a:r>
          </a:p>
          <a:p>
            <a:pPr marL="457200" lvl="1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dirty="0"/>
              <a:t>Both are alcohol</a:t>
            </a:r>
          </a:p>
          <a:p>
            <a:endParaRPr lang="en-SG" dirty="0"/>
          </a:p>
          <a:p>
            <a:pPr marL="0" indent="0">
              <a:buNone/>
            </a:pPr>
            <a:r>
              <a:rPr lang="en-SG" dirty="0"/>
              <a:t>Some similar jargon</a:t>
            </a:r>
          </a:p>
          <a:p>
            <a:pPr marL="457200" lvl="1" indent="0">
              <a:buNone/>
            </a:pPr>
            <a:endParaRPr lang="en-SG" dirty="0"/>
          </a:p>
          <a:p>
            <a:pPr marL="914400" lvl="2" indent="0">
              <a:buNone/>
            </a:pPr>
            <a:r>
              <a:rPr lang="en-SG" i="1" dirty="0"/>
              <a:t>bottle		</a:t>
            </a:r>
          </a:p>
          <a:p>
            <a:pPr marL="914400" lvl="2" indent="0">
              <a:buNone/>
            </a:pPr>
            <a:r>
              <a:rPr lang="en-SG" i="1" dirty="0"/>
              <a:t>		region</a:t>
            </a:r>
          </a:p>
          <a:p>
            <a:pPr marL="914400" lvl="2" indent="0">
              <a:buNone/>
            </a:pPr>
            <a:r>
              <a:rPr lang="en-SG" i="1" dirty="0"/>
              <a:t>length 		</a:t>
            </a:r>
          </a:p>
          <a:p>
            <a:pPr marL="914400" lvl="2" indent="0">
              <a:buNone/>
            </a:pPr>
            <a:r>
              <a:rPr lang="en-SG" i="1" dirty="0"/>
              <a:t>		full-bodied	 </a:t>
            </a:r>
          </a:p>
          <a:p>
            <a:pPr marL="914400" lvl="2" indent="0">
              <a:buNone/>
            </a:pPr>
            <a:r>
              <a:rPr lang="en-SG" i="1" dirty="0"/>
              <a:t>finish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FE6578-D8D6-4CF6-B52A-E5CE13144B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SG" b="1" dirty="0"/>
              <a:t>Different enough for classification</a:t>
            </a:r>
          </a:p>
          <a:p>
            <a:pPr marL="0" indent="0" algn="ctr">
              <a:buNone/>
            </a:pPr>
            <a:endParaRPr lang="en-SG" b="1" dirty="0"/>
          </a:p>
          <a:p>
            <a:pPr marL="0" indent="0" algn="ctr">
              <a:buNone/>
            </a:pPr>
            <a:r>
              <a:rPr lang="en-SG" sz="2000" i="1" dirty="0"/>
              <a:t>grape vs malt</a:t>
            </a:r>
          </a:p>
          <a:p>
            <a:pPr marL="0" indent="0" algn="ctr">
              <a:buNone/>
            </a:pPr>
            <a:endParaRPr lang="en-SG" sz="2000" i="1" dirty="0"/>
          </a:p>
          <a:p>
            <a:pPr marL="0" indent="0" algn="ctr">
              <a:buNone/>
            </a:pPr>
            <a:r>
              <a:rPr lang="en-SG" sz="2000" i="1" dirty="0"/>
              <a:t>vintage vs years </a:t>
            </a:r>
          </a:p>
          <a:p>
            <a:pPr marL="0" indent="0" algn="ctr">
              <a:buNone/>
            </a:pPr>
            <a:endParaRPr lang="en-SG" sz="2000" i="1" dirty="0"/>
          </a:p>
          <a:p>
            <a:pPr marL="0" indent="0" algn="ctr">
              <a:buNone/>
            </a:pPr>
            <a:r>
              <a:rPr lang="en-SG" sz="2000" i="1" dirty="0"/>
              <a:t>winery vs distillery</a:t>
            </a:r>
          </a:p>
          <a:p>
            <a:pPr marL="0" indent="0" algn="ctr">
              <a:buNone/>
            </a:pPr>
            <a:endParaRPr lang="en-SG" sz="2000" i="1" dirty="0"/>
          </a:p>
          <a:p>
            <a:pPr marL="0" indent="0" algn="ctr">
              <a:buNone/>
            </a:pPr>
            <a:r>
              <a:rPr lang="en-SG" sz="2000" i="1" dirty="0"/>
              <a:t>tannins vs peat</a:t>
            </a:r>
          </a:p>
        </p:txBody>
      </p:sp>
    </p:spTree>
    <p:extLst>
      <p:ext uri="{BB962C8B-B14F-4D97-AF65-F5344CB8AC3E}">
        <p14:creationId xmlns:p14="http://schemas.microsoft.com/office/powerpoint/2010/main" val="588127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35C2F-8B07-4ADD-9214-009217A92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SG" dirty="0" err="1"/>
              <a:t>Modeling</a:t>
            </a:r>
            <a:r>
              <a:rPr lang="en-SG" dirty="0"/>
              <a:t> Iteration 2</a:t>
            </a:r>
            <a:r>
              <a:rPr lang="en-SG" sz="4400" dirty="0"/>
              <a:t>: 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DCA77E-A30E-4390-BE02-6F336BED5E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1227307"/>
              </p:ext>
            </p:extLst>
          </p:nvPr>
        </p:nvGraphicFramePr>
        <p:xfrm>
          <a:off x="609600" y="2256768"/>
          <a:ext cx="10744200" cy="3640144"/>
        </p:xfrm>
        <a:graphic>
          <a:graphicData uri="http://schemas.openxmlformats.org/drawingml/2006/table">
            <a:tbl>
              <a:tblPr firstRow="1" bandRow="1"/>
              <a:tblGrid>
                <a:gridCol w="1320800">
                  <a:extLst>
                    <a:ext uri="{9D8B030D-6E8A-4147-A177-3AD203B41FA5}">
                      <a16:colId xmlns:a16="http://schemas.microsoft.com/office/drawing/2014/main" val="3543203048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618067596"/>
                    </a:ext>
                  </a:extLst>
                </a:gridCol>
                <a:gridCol w="1371938">
                  <a:extLst>
                    <a:ext uri="{9D8B030D-6E8A-4147-A177-3AD203B41FA5}">
                      <a16:colId xmlns:a16="http://schemas.microsoft.com/office/drawing/2014/main" val="764785333"/>
                    </a:ext>
                  </a:extLst>
                </a:gridCol>
                <a:gridCol w="1821155">
                  <a:extLst>
                    <a:ext uri="{9D8B030D-6E8A-4147-A177-3AD203B41FA5}">
                      <a16:colId xmlns:a16="http://schemas.microsoft.com/office/drawing/2014/main" val="3797788995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3607823263"/>
                    </a:ext>
                  </a:extLst>
                </a:gridCol>
                <a:gridCol w="1492651">
                  <a:extLst>
                    <a:ext uri="{9D8B030D-6E8A-4147-A177-3AD203B41FA5}">
                      <a16:colId xmlns:a16="http://schemas.microsoft.com/office/drawing/2014/main" val="2008572268"/>
                    </a:ext>
                  </a:extLst>
                </a:gridCol>
                <a:gridCol w="1822605">
                  <a:extLst>
                    <a:ext uri="{9D8B030D-6E8A-4147-A177-3AD203B41FA5}">
                      <a16:colId xmlns:a16="http://schemas.microsoft.com/office/drawing/2014/main" val="3346397499"/>
                    </a:ext>
                  </a:extLst>
                </a:gridCol>
              </a:tblGrid>
              <a:tr h="39942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2000" b="1" i="0" u="none" strike="noStrike" dirty="0">
                          <a:effectLst/>
                          <a:latin typeface="Arial" panose="020B0604020202020204" pitchFamily="34" charset="0"/>
                        </a:rPr>
                        <a:t>CVEC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2000" b="1" i="0" u="none" strike="noStrike" dirty="0">
                          <a:effectLst/>
                          <a:latin typeface="Arial" panose="020B0604020202020204" pitchFamily="34" charset="0"/>
                        </a:rPr>
                        <a:t>TFIDF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SG" sz="13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2701725"/>
                  </a:ext>
                </a:extLst>
              </a:tr>
              <a:tr h="399426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>
                          <a:effectLst/>
                          <a:latin typeface="Arial" panose="020B0604020202020204" pitchFamily="34" charset="0"/>
                        </a:rPr>
                        <a:t>Model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X_train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X_val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>
                          <a:effectLst/>
                          <a:latin typeface="Arial" panose="020B0604020202020204" pitchFamily="34" charset="0"/>
                        </a:rPr>
                        <a:t>overfit diff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X_train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 err="1">
                          <a:effectLst/>
                          <a:latin typeface="Arial" panose="020B0604020202020204" pitchFamily="34" charset="0"/>
                        </a:rPr>
                        <a:t>X_val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1" i="0" u="none" strike="noStrike" dirty="0">
                          <a:effectLst/>
                          <a:latin typeface="Arial" panose="020B0604020202020204" pitchFamily="34" charset="0"/>
                        </a:rPr>
                        <a:t>overfit diff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5050425"/>
                  </a:ext>
                </a:extLst>
              </a:tr>
              <a:tr h="710323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 err="1">
                          <a:effectLst/>
                          <a:latin typeface="Arial" panose="020B0604020202020204" pitchFamily="34" charset="0"/>
                        </a:rPr>
                        <a:t>LR_def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0.994417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0.901674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0.0927437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0.988137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0.91841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0.0697267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EE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23535"/>
                  </a:ext>
                </a:extLst>
              </a:tr>
              <a:tr h="710323"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 err="1">
                          <a:effectLst/>
                          <a:latin typeface="Arial" panose="020B0604020202020204" pitchFamily="34" charset="0"/>
                        </a:rPr>
                        <a:t>MNB_def</a:t>
                      </a:r>
                      <a:endParaRPr lang="en-SG" sz="16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7470" marR="67470" marT="33734" marB="33734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0.972784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0.905858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0.0669266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0.976274</a:t>
                      </a:r>
                    </a:p>
                  </a:txBody>
                  <a:tcPr marL="67470" marR="67470" marT="33734" marB="3373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0.903766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SG" sz="1600" b="0" i="0" u="none" strike="noStrike" dirty="0">
                          <a:effectLst/>
                          <a:latin typeface="Arial" panose="020B0604020202020204" pitchFamily="34" charset="0"/>
                        </a:rPr>
                        <a:t>0.0725079</a:t>
                      </a:r>
                    </a:p>
                  </a:txBody>
                  <a:tcPr marL="67470" marR="67470" marT="33734" marB="33734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0115623"/>
                  </a:ext>
                </a:extLst>
              </a:tr>
              <a:tr h="710323"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 err="1">
                          <a:effectLst/>
                        </a:rPr>
                        <a:t>MNB_tuned</a:t>
                      </a:r>
                      <a:endParaRPr lang="en-SG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0.973482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0.920502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0.0529801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0EE9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0.972784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0.895397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0.0773869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5716229"/>
                  </a:ext>
                </a:extLst>
              </a:tr>
              <a:tr h="710323"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 err="1">
                          <a:effectLst/>
                        </a:rPr>
                        <a:t>RF_tuned</a:t>
                      </a:r>
                      <a:endParaRPr lang="en-SG" dirty="0">
                        <a:effectLst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0.891213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0.108787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0.901674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SG" dirty="0">
                          <a:effectLst/>
                        </a:rPr>
                        <a:t>0.0983264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86968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5988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596D5-235C-422F-A23C-87234BD86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Evaluating with test data: Final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2D645-D0F9-48B1-90D7-C7B36C4EB6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Count Vectorizer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30C00A-0393-4805-A725-487AB0CC3D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SG" dirty="0"/>
          </a:p>
          <a:p>
            <a:r>
              <a:rPr lang="en-SG" dirty="0" err="1"/>
              <a:t>cvec</a:t>
            </a:r>
            <a:r>
              <a:rPr lang="en-SG" dirty="0"/>
              <a:t>__</a:t>
            </a:r>
            <a:r>
              <a:rPr lang="en-SG" dirty="0" err="1"/>
              <a:t>max_features</a:t>
            </a:r>
            <a:r>
              <a:rPr lang="en-SG" dirty="0"/>
              <a:t>: 1500</a:t>
            </a:r>
          </a:p>
          <a:p>
            <a:r>
              <a:rPr lang="en-SG" dirty="0" err="1"/>
              <a:t>cvec</a:t>
            </a:r>
            <a:r>
              <a:rPr lang="en-SG" dirty="0"/>
              <a:t>__</a:t>
            </a:r>
            <a:r>
              <a:rPr lang="en-SG" dirty="0" err="1"/>
              <a:t>min_df</a:t>
            </a:r>
            <a:r>
              <a:rPr lang="en-SG" dirty="0"/>
              <a:t>: 2 </a:t>
            </a:r>
          </a:p>
          <a:p>
            <a:r>
              <a:rPr lang="en-SG" dirty="0" err="1"/>
              <a:t>cvec</a:t>
            </a:r>
            <a:r>
              <a:rPr lang="en-SG" dirty="0"/>
              <a:t>__</a:t>
            </a:r>
            <a:r>
              <a:rPr lang="en-SG" dirty="0" err="1"/>
              <a:t>ngram_range</a:t>
            </a:r>
            <a:r>
              <a:rPr lang="en-SG" dirty="0"/>
              <a:t>: (1, 1)</a:t>
            </a:r>
          </a:p>
          <a:p>
            <a:pPr marL="0" indent="0">
              <a:buNone/>
            </a:pPr>
            <a:endParaRPr lang="en-SG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F579B2-2498-47BA-BD04-C3FF0A75B8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SG" sz="2800" dirty="0"/>
              <a:t>Multinomial Naïve Bayes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44781B-6A4C-4E63-A804-CBB9BA6CA2D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endParaRPr lang="en-SG" dirty="0"/>
          </a:p>
          <a:p>
            <a:r>
              <a:rPr lang="en-SG" dirty="0"/>
              <a:t>alpha: 0.5</a:t>
            </a:r>
          </a:p>
          <a:p>
            <a:r>
              <a:rPr lang="en-SG" dirty="0" err="1"/>
              <a:t>fit_prior</a:t>
            </a:r>
            <a:r>
              <a:rPr lang="en-SG" dirty="0"/>
              <a:t>: False</a:t>
            </a:r>
          </a:p>
          <a:p>
            <a:pPr marL="0" indent="0">
              <a:buNone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866506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3D458D3-A95A-4E14-968F-83802DAF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Evaluating with test data: Getting test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DD77659-BFA0-4076-8678-3EEECB804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SG" dirty="0"/>
              <a:t>Extracted 100 rows from each subreddit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dirty="0"/>
              <a:t>Compared for duplicates with train dataset </a:t>
            </a:r>
            <a:endParaRPr lang="en-SG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SG" dirty="0">
                <a:sym typeface="Wingdings" panose="05000000000000000000" pitchFamily="2" charset="2"/>
              </a:rPr>
              <a:t>! almost all ‘new’ r/whisky rows were duplicates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SG" dirty="0">
                <a:sym typeface="Wingdings" panose="05000000000000000000" pitchFamily="2" charset="2"/>
              </a:rPr>
              <a:t>left with 101 rows from r/wine, 13 rows from r/whisky</a:t>
            </a:r>
          </a:p>
          <a:p>
            <a:pPr>
              <a:buFont typeface="Wingdings" panose="05000000000000000000" pitchFamily="2" charset="2"/>
              <a:buChar char="à"/>
            </a:pPr>
            <a:endParaRPr lang="en-SG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SG" dirty="0">
                <a:sym typeface="Wingdings" panose="05000000000000000000" pitchFamily="2" charset="2"/>
              </a:rPr>
              <a:t>Regex + Spacy (lemmatize)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0107687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3D458D3-A95A-4E14-968F-83802DAF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Evaluating with test data: The results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DD77659-BFA0-4076-8678-3EEECB804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Overall train score : 0.9706959706959707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Overall test score is: 0.8859649122807017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Overfit by 0.084</a:t>
            </a:r>
          </a:p>
          <a:p>
            <a:pPr marL="0" indent="0">
              <a:buNone/>
            </a:pPr>
            <a:r>
              <a:rPr lang="en-SG" dirty="0"/>
              <a:t>Not awesome, but not too bad </a:t>
            </a:r>
          </a:p>
        </p:txBody>
      </p:sp>
    </p:spTree>
    <p:extLst>
      <p:ext uri="{BB962C8B-B14F-4D97-AF65-F5344CB8AC3E}">
        <p14:creationId xmlns:p14="http://schemas.microsoft.com/office/powerpoint/2010/main" val="1665219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8233-A2B1-410C-8AA0-FA450694F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Moving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F19B4-561B-44CE-BC5D-3DF8710FB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Re-do pre-processing without removing hyperlinks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Add 'wine' and 'whisky' into the list of stop words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Create my own list of stop words e.g. bottle, taste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Hyper-tune Random Forest Classifier without 'None'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34072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E953E-CB22-446F-A791-FEEB1A174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Business Relevance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32781D-DC70-4A11-A760-1FB45DDDB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SG" b="1" dirty="0"/>
              <a:t>Email filtering for retailers without e-commerce sites</a:t>
            </a:r>
          </a:p>
          <a:p>
            <a:pPr marL="0" indent="0">
              <a:buNone/>
            </a:pPr>
            <a:r>
              <a:rPr lang="en-SG" dirty="0"/>
              <a:t>Reduce grunt work by sending queries/orders to relevant personnel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b="1" dirty="0"/>
              <a:t>Search engine optimization for brands/retailers</a:t>
            </a:r>
          </a:p>
          <a:p>
            <a:pPr marL="0" indent="0">
              <a:buNone/>
            </a:pPr>
            <a:r>
              <a:rPr lang="en-SG" dirty="0"/>
              <a:t>Use the everyday words that potential customers use to discuss/search wines and whiskies</a:t>
            </a:r>
          </a:p>
        </p:txBody>
      </p:sp>
    </p:spTree>
    <p:extLst>
      <p:ext uri="{BB962C8B-B14F-4D97-AF65-F5344CB8AC3E}">
        <p14:creationId xmlns:p14="http://schemas.microsoft.com/office/powerpoint/2010/main" val="2914772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6AA8728-C0E3-4AF2-ABDB-43DCB7469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The Process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7A32B6-8773-4C4F-9170-AE4675FCBE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83176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75EF-D121-4EBA-9533-E471E828C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SG"/>
              <a:t>Iterative Approach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64C1F-4BF1-4F2C-A89E-B0D2E9CE3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SG" dirty="0"/>
              <a:t>To get a working prototype quickly</a:t>
            </a:r>
          </a:p>
          <a:p>
            <a:pPr marL="0" indent="0">
              <a:buNone/>
            </a:pPr>
            <a:r>
              <a:rPr lang="en-SG" dirty="0"/>
              <a:t>Learn from the process how I wanted to refine my models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endParaRPr lang="en-SG" b="1" dirty="0"/>
          </a:p>
        </p:txBody>
      </p:sp>
    </p:spTree>
    <p:extLst>
      <p:ext uri="{BB962C8B-B14F-4D97-AF65-F5344CB8AC3E}">
        <p14:creationId xmlns:p14="http://schemas.microsoft.com/office/powerpoint/2010/main" val="857100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AFC03-C70B-4DB6-84A8-7CF37C425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Preparing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0115F-CB9D-4EAD-BF00-91F5BB09A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SG" b="1" dirty="0"/>
              <a:t>Data extraction </a:t>
            </a:r>
          </a:p>
          <a:p>
            <a:pPr marL="0" indent="0">
              <a:buNone/>
            </a:pPr>
            <a:r>
              <a:rPr lang="en-SG" dirty="0"/>
              <a:t>via Reddit’s API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b="1" dirty="0"/>
              <a:t>Data cleaning</a:t>
            </a:r>
            <a:endParaRPr lang="en-SG" dirty="0"/>
          </a:p>
          <a:p>
            <a:pPr marL="0" indent="0">
              <a:buNone/>
            </a:pPr>
            <a:r>
              <a:rPr lang="en-SG" dirty="0"/>
              <a:t>500+ rows out of 900+ rows for each subreddit had no `</a:t>
            </a:r>
            <a:r>
              <a:rPr lang="en-SG" dirty="0" err="1"/>
              <a:t>selftext</a:t>
            </a:r>
            <a:r>
              <a:rPr lang="en-SG" dirty="0"/>
              <a:t>`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SG" dirty="0">
                <a:sym typeface="Wingdings" panose="05000000000000000000" pitchFamily="2" charset="2"/>
              </a:rPr>
              <a:t> concatenate `title` and `</a:t>
            </a:r>
            <a:r>
              <a:rPr lang="en-SG" dirty="0" err="1">
                <a:sym typeface="Wingdings" panose="05000000000000000000" pitchFamily="2" charset="2"/>
              </a:rPr>
              <a:t>selftext</a:t>
            </a:r>
            <a:r>
              <a:rPr lang="en-SG" dirty="0">
                <a:sym typeface="Wingdings" panose="05000000000000000000" pitchFamily="2" charset="2"/>
              </a:rPr>
              <a:t>`</a:t>
            </a:r>
          </a:p>
          <a:p>
            <a:endParaRPr lang="en-SG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99751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AFC03-C70B-4DB6-84A8-7CF37C425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Preparing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0115F-CB9D-4EAD-BF00-91F5BB09A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SG" b="1" dirty="0"/>
              <a:t>Data pre-processing</a:t>
            </a:r>
          </a:p>
          <a:p>
            <a:pPr marL="0" indent="0">
              <a:buNone/>
            </a:pPr>
            <a:r>
              <a:rPr lang="en-SG" dirty="0" err="1"/>
              <a:t>Markup</a:t>
            </a:r>
            <a:r>
              <a:rPr lang="en-SG" dirty="0"/>
              <a:t> elements (e.g. /n), URLs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SG" dirty="0">
                <a:sym typeface="Wingdings" panose="05000000000000000000" pitchFamily="2" charset="2"/>
              </a:rPr>
              <a:t>Regex to remove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dirty="0"/>
              <a:t>Emoji</a:t>
            </a:r>
          </a:p>
          <a:p>
            <a:pPr marL="0" indent="0">
              <a:buNone/>
            </a:pPr>
            <a:r>
              <a:rPr lang="en-SG" dirty="0">
                <a:sym typeface="Wingdings" panose="05000000000000000000" pitchFamily="2" charset="2"/>
              </a:rPr>
              <a:t>Regex to remove</a:t>
            </a:r>
          </a:p>
          <a:p>
            <a:pPr marL="0" indent="0">
              <a:buNone/>
            </a:pPr>
            <a:endParaRPr lang="en-SG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SG" dirty="0">
                <a:sym typeface="Wingdings" panose="05000000000000000000" pitchFamily="2" charset="2"/>
              </a:rPr>
              <a:t>Accented characters (e.g. château)</a:t>
            </a:r>
          </a:p>
          <a:p>
            <a:pPr marL="0" indent="0">
              <a:buNone/>
            </a:pPr>
            <a:r>
              <a:rPr lang="en-SG" dirty="0">
                <a:sym typeface="Wingdings" panose="05000000000000000000" pitchFamily="2" charset="2"/>
              </a:rPr>
              <a:t>Decode to UTF-8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124624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B6D81-7B85-4268-BFCE-E71207E6E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Modeling</a:t>
            </a:r>
            <a:r>
              <a:rPr lang="en-SG" dirty="0"/>
              <a:t> Iteration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19E08-2906-4BCB-BADC-03E70BB13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SG" b="1" dirty="0"/>
              <a:t>Compare word vectorizers: </a:t>
            </a:r>
            <a:r>
              <a:rPr lang="en-SG" b="1" dirty="0" err="1"/>
              <a:t>CountVectorizer</a:t>
            </a:r>
            <a:r>
              <a:rPr lang="en-SG" b="1" dirty="0"/>
              <a:t> vs TF-IDF</a:t>
            </a:r>
          </a:p>
          <a:p>
            <a:pPr marL="0" indent="0">
              <a:buNone/>
            </a:pPr>
            <a:r>
              <a:rPr lang="en-SG" dirty="0"/>
              <a:t>English stop-words, no other hyper-parameters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b="1" dirty="0"/>
              <a:t>Compare classifiers: Logistic Regression vs Multinomial Naïve Bayes</a:t>
            </a:r>
          </a:p>
          <a:p>
            <a:pPr marL="0" indent="0">
              <a:buNone/>
            </a:pPr>
            <a:r>
              <a:rPr lang="en-SG" dirty="0"/>
              <a:t>default hyper-parameters</a:t>
            </a:r>
          </a:p>
        </p:txBody>
      </p:sp>
    </p:spTree>
    <p:extLst>
      <p:ext uri="{BB962C8B-B14F-4D97-AF65-F5344CB8AC3E}">
        <p14:creationId xmlns:p14="http://schemas.microsoft.com/office/powerpoint/2010/main" val="1871309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B6D81-7B85-4268-BFCE-E71207E6E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 err="1"/>
              <a:t>Modeling</a:t>
            </a:r>
            <a:r>
              <a:rPr lang="en-SG" dirty="0"/>
              <a:t> Iteration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19E08-2906-4BCB-BADC-03E70BB13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SG" b="1" dirty="0"/>
              <a:t>Compare word vectorizers: </a:t>
            </a:r>
            <a:r>
              <a:rPr lang="en-SG" b="1" dirty="0" err="1"/>
              <a:t>CountVectorizer</a:t>
            </a:r>
            <a:r>
              <a:rPr lang="en-SG" b="1" dirty="0"/>
              <a:t> vs TF-IDF</a:t>
            </a:r>
          </a:p>
          <a:p>
            <a:pPr marL="0" indent="0">
              <a:buNone/>
            </a:pPr>
            <a:r>
              <a:rPr lang="en-SG" dirty="0"/>
              <a:t>English stop-words, no other hyper-parameters</a:t>
            </a:r>
          </a:p>
          <a:p>
            <a:pPr marL="0" indent="0">
              <a:buNone/>
            </a:pPr>
            <a:endParaRPr lang="en-SG" dirty="0"/>
          </a:p>
          <a:p>
            <a:pPr marL="0" indent="0">
              <a:buNone/>
            </a:pPr>
            <a:r>
              <a:rPr lang="en-SG" b="1" dirty="0"/>
              <a:t>Compare classifiers: Logistic Regression vs Multinomial Naïve Bayes</a:t>
            </a:r>
          </a:p>
          <a:p>
            <a:pPr marL="0" indent="0">
              <a:buNone/>
            </a:pPr>
            <a:r>
              <a:rPr lang="en-SG" dirty="0"/>
              <a:t>default hyper-parameters</a:t>
            </a:r>
          </a:p>
        </p:txBody>
      </p:sp>
    </p:spTree>
    <p:extLst>
      <p:ext uri="{BB962C8B-B14F-4D97-AF65-F5344CB8AC3E}">
        <p14:creationId xmlns:p14="http://schemas.microsoft.com/office/powerpoint/2010/main" val="486748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1139</Words>
  <Application>Microsoft Office PowerPoint</Application>
  <PresentationFormat>Widescreen</PresentationFormat>
  <Paragraphs>269</Paragraphs>
  <Slides>24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Wine vs Whisky</vt:lpstr>
      <vt:lpstr>Why these two subreddits?</vt:lpstr>
      <vt:lpstr>Business Relevance</vt:lpstr>
      <vt:lpstr>The Process</vt:lpstr>
      <vt:lpstr>Iterative Approach</vt:lpstr>
      <vt:lpstr>Preparing the data</vt:lpstr>
      <vt:lpstr>Preparing the data</vt:lpstr>
      <vt:lpstr>Modeling Iteration 1</vt:lpstr>
      <vt:lpstr>Modeling Iteration 1</vt:lpstr>
      <vt:lpstr>Modeling Iteration 1: results</vt:lpstr>
      <vt:lpstr>Modeling iteration 2: things to refine</vt:lpstr>
      <vt:lpstr>Modeling iteration 2: things to refine</vt:lpstr>
      <vt:lpstr>r/whisky – based on all words</vt:lpstr>
      <vt:lpstr>r/wine – based on all words</vt:lpstr>
      <vt:lpstr>Combined word cloud</vt:lpstr>
      <vt:lpstr>Modeling Iteration 2:Hyper-parameters</vt:lpstr>
      <vt:lpstr>Modeling Iteration 2:Hyper-parameters</vt:lpstr>
      <vt:lpstr>Modeling Iteration 2:Hyper-parameters</vt:lpstr>
      <vt:lpstr>Modeling Iteration 2: results</vt:lpstr>
      <vt:lpstr>Modeling Iteration 2: results</vt:lpstr>
      <vt:lpstr>Evaluating with test data: Final model</vt:lpstr>
      <vt:lpstr>Evaluating with test data: Getting test data</vt:lpstr>
      <vt:lpstr>Evaluating with test data: The results</vt:lpstr>
      <vt:lpstr>Moving forward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Chenyze</dc:creator>
  <cp:lastModifiedBy>Chenyze</cp:lastModifiedBy>
  <cp:revision>9</cp:revision>
  <dcterms:created xsi:type="dcterms:W3CDTF">2019-10-24T18:40:09Z</dcterms:created>
  <dcterms:modified xsi:type="dcterms:W3CDTF">2019-10-24T22:10:04Z</dcterms:modified>
</cp:coreProperties>
</file>